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ink/ink2.xml" ContentType="application/inkml+xml"/>
  <Override PartName="/ppt/notesSlides/notesSlide23.xml" ContentType="application/vnd.openxmlformats-officedocument.presentationml.notesSlide+xml"/>
  <Override PartName="/ppt/ink/ink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6"/>
  </p:notesMasterIdLst>
  <p:sldIdLst>
    <p:sldId id="256" r:id="rId2"/>
    <p:sldId id="297" r:id="rId3"/>
    <p:sldId id="286" r:id="rId4"/>
    <p:sldId id="381" r:id="rId5"/>
    <p:sldId id="380" r:id="rId6"/>
    <p:sldId id="258" r:id="rId7"/>
    <p:sldId id="288" r:id="rId8"/>
    <p:sldId id="294" r:id="rId9"/>
    <p:sldId id="360" r:id="rId10"/>
    <p:sldId id="257" r:id="rId11"/>
    <p:sldId id="310" r:id="rId12"/>
    <p:sldId id="382" r:id="rId13"/>
    <p:sldId id="383" r:id="rId14"/>
    <p:sldId id="384" r:id="rId15"/>
    <p:sldId id="385" r:id="rId16"/>
    <p:sldId id="386" r:id="rId17"/>
    <p:sldId id="344" r:id="rId18"/>
    <p:sldId id="387" r:id="rId19"/>
    <p:sldId id="312" r:id="rId20"/>
    <p:sldId id="314" r:id="rId21"/>
    <p:sldId id="388" r:id="rId22"/>
    <p:sldId id="295" r:id="rId23"/>
    <p:sldId id="389" r:id="rId24"/>
    <p:sldId id="390" r:id="rId25"/>
    <p:sldId id="299" r:id="rId26"/>
    <p:sldId id="391" r:id="rId27"/>
    <p:sldId id="392" r:id="rId28"/>
    <p:sldId id="393" r:id="rId29"/>
    <p:sldId id="394" r:id="rId30"/>
    <p:sldId id="357" r:id="rId31"/>
    <p:sldId id="358" r:id="rId32"/>
    <p:sldId id="365" r:id="rId33"/>
    <p:sldId id="366" r:id="rId34"/>
    <p:sldId id="31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286" autoAdjust="0"/>
  </p:normalViewPr>
  <p:slideViewPr>
    <p:cSldViewPr>
      <p:cViewPr>
        <p:scale>
          <a:sx n="87" d="100"/>
          <a:sy n="87" d="100"/>
        </p:scale>
        <p:origin x="-118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4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5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7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78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9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86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27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41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4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9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44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17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6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68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06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9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4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departments/centr-attestacii-ocenki-32/attestaciya-pedagogicheskih-rabotnikov-242/grafiki-attestacii-22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toipkro.ru/departments/centr-attestacii-ocenki-32/attestaciya-pedagogicheskih-rabotnikov-242/elektronnaya-sistema-attestaciya-1069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https://toipkro.ru/departments/centr-attestacii-ocenki-32/attestaciya-pedagogicheskih-rabotnikov-242/attestuemomu-223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departments/centr-attestacii-ocenki-32/attestaciya-pedagogicheskih-rabotnikov-242/attestuemomu-223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96136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onstantia" pitchFamily="18" charset="0"/>
              </a:rPr>
              <a:t>Рекомендации по оценке  результатов профессиональной деятельности педагогических работников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41576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Центра оценки профессионального мастерства и квалификации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профессиональной деятельности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педагогических работников  делятся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3 больших блока:</a:t>
            </a:r>
          </a:p>
          <a:p>
            <a:pPr marL="0" indent="0">
              <a:buNone/>
            </a:pP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освоения образовательных программ»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профессиональной деятельности по выявлению и развитию способностей обучающихся»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личного вклада в повышение качества образования»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70" y="1578699"/>
            <a:ext cx="2007752" cy="17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F395272-72B1-44B5-888C-A1D5ABD2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2773"/>
            <a:ext cx="655272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Всесторонний анализ профессиональной деятельности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Предоставляется таблица, составленная по итогам внутренних мониторингов ( на выбор). </a:t>
            </a:r>
            <a:r>
              <a:rPr lang="ru-RU" sz="2400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заверяется руководителем ОО.</a:t>
            </a:r>
            <a:endParaRPr lang="ru-RU" sz="24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buNone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1</a:t>
            </a:r>
          </a:p>
          <a:p>
            <a:pPr marL="0" indent="0" algn="ctr"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учителей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1673930-C9FC-4070-AA9F-5CF6B626F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1910"/>
              </p:ext>
            </p:extLst>
          </p:nvPr>
        </p:nvGraphicFramePr>
        <p:xfrm>
          <a:off x="334684" y="3429000"/>
          <a:ext cx="8280918" cy="1453910"/>
        </p:xfrm>
        <a:graphic>
          <a:graphicData uri="http://schemas.openxmlformats.org/drawingml/2006/table">
            <a:tbl>
              <a:tblPr firstRow="1" firstCol="1" bandRow="1"/>
              <a:tblGrid>
                <a:gridCol w="1037725">
                  <a:extLst>
                    <a:ext uri="{9D8B030D-6E8A-4147-A177-3AD203B41FA5}">
                      <a16:colId xmlns:a16="http://schemas.microsoft.com/office/drawing/2014/main" xmlns="" val="2909126375"/>
                    </a:ext>
                  </a:extLst>
                </a:gridCol>
                <a:gridCol w="1062792">
                  <a:extLst>
                    <a:ext uri="{9D8B030D-6E8A-4147-A177-3AD203B41FA5}">
                      <a16:colId xmlns:a16="http://schemas.microsoft.com/office/drawing/2014/main" xmlns="" val="3253604069"/>
                    </a:ext>
                  </a:extLst>
                </a:gridCol>
                <a:gridCol w="1107910">
                  <a:extLst>
                    <a:ext uri="{9D8B030D-6E8A-4147-A177-3AD203B41FA5}">
                      <a16:colId xmlns:a16="http://schemas.microsoft.com/office/drawing/2014/main" xmlns="" val="3843216332"/>
                    </a:ext>
                  </a:extLst>
                </a:gridCol>
                <a:gridCol w="1029371">
                  <a:extLst>
                    <a:ext uri="{9D8B030D-6E8A-4147-A177-3AD203B41FA5}">
                      <a16:colId xmlns:a16="http://schemas.microsoft.com/office/drawing/2014/main" xmlns="" val="1552054465"/>
                    </a:ext>
                  </a:extLst>
                </a:gridCol>
                <a:gridCol w="1168904">
                  <a:extLst>
                    <a:ext uri="{9D8B030D-6E8A-4147-A177-3AD203B41FA5}">
                      <a16:colId xmlns:a16="http://schemas.microsoft.com/office/drawing/2014/main" xmlns="" val="1030136628"/>
                    </a:ext>
                  </a:extLst>
                </a:gridCol>
                <a:gridCol w="1539042">
                  <a:extLst>
                    <a:ext uri="{9D8B030D-6E8A-4147-A177-3AD203B41FA5}">
                      <a16:colId xmlns:a16="http://schemas.microsoft.com/office/drawing/2014/main" xmlns="" val="1729815446"/>
                    </a:ext>
                  </a:extLst>
                </a:gridCol>
                <a:gridCol w="1335174">
                  <a:extLst>
                    <a:ext uri="{9D8B030D-6E8A-4147-A177-3AD203B41FA5}">
                      <a16:colId xmlns:a16="http://schemas.microsoft.com/office/drawing/2014/main" xmlns="" val="1329577463"/>
                    </a:ext>
                  </a:extLst>
                </a:gridCol>
              </a:tblGrid>
              <a:tr h="79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Вид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проведе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Абсолютная успеваемость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(чел,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Качествен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успев-</a:t>
                      </a: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сть</a:t>
                      </a: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(чел.,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198979"/>
                  </a:ext>
                </a:extLst>
              </a:tr>
              <a:tr h="331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Если предметов несколько, указать каждый 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020842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413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14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02" y="93536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C0E9EFC-0338-40A6-AB4E-4A164DB11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07602"/>
              </p:ext>
            </p:extLst>
          </p:nvPr>
        </p:nvGraphicFramePr>
        <p:xfrm>
          <a:off x="368259" y="2537615"/>
          <a:ext cx="8486875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1008411">
                  <a:extLst>
                    <a:ext uri="{9D8B030D-6E8A-4147-A177-3AD203B41FA5}">
                      <a16:colId xmlns:a16="http://schemas.microsoft.com/office/drawing/2014/main" xmlns="" val="12119240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63945273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2354234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965444785"/>
                    </a:ext>
                  </a:extLst>
                </a:gridCol>
                <a:gridCol w="1203766">
                  <a:extLst>
                    <a:ext uri="{9D8B030D-6E8A-4147-A177-3AD203B41FA5}">
                      <a16:colId xmlns:a16="http://schemas.microsoft.com/office/drawing/2014/main" xmlns="" val="2687178398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xmlns="" val="4041373244"/>
                    </a:ext>
                  </a:extLst>
                </a:gridCol>
                <a:gridCol w="641421">
                  <a:extLst>
                    <a:ext uri="{9D8B030D-6E8A-4147-A177-3AD203B41FA5}">
                      <a16:colId xmlns:a16="http://schemas.microsoft.com/office/drawing/2014/main" xmlns="" val="3225639755"/>
                    </a:ext>
                  </a:extLst>
                </a:gridCol>
                <a:gridCol w="641421">
                  <a:extLst>
                    <a:ext uri="{9D8B030D-6E8A-4147-A177-3AD203B41FA5}">
                      <a16:colId xmlns:a16="http://schemas.microsoft.com/office/drawing/2014/main" xmlns="" val="805971293"/>
                    </a:ext>
                  </a:extLst>
                </a:gridCol>
                <a:gridCol w="558413">
                  <a:extLst>
                    <a:ext uri="{9D8B030D-6E8A-4147-A177-3AD203B41FA5}">
                      <a16:colId xmlns:a16="http://schemas.microsoft.com/office/drawing/2014/main" xmlns="" val="1180627004"/>
                    </a:ext>
                  </a:extLst>
                </a:gridCol>
                <a:gridCol w="588598">
                  <a:extLst>
                    <a:ext uri="{9D8B030D-6E8A-4147-A177-3AD203B41FA5}">
                      <a16:colId xmlns:a16="http://schemas.microsoft.com/office/drawing/2014/main" xmlns="" val="3302228492"/>
                    </a:ext>
                  </a:extLst>
                </a:gridCol>
                <a:gridCol w="588598">
                  <a:extLst>
                    <a:ext uri="{9D8B030D-6E8A-4147-A177-3AD203B41FA5}">
                      <a16:colId xmlns:a16="http://schemas.microsoft.com/office/drawing/2014/main" xmlns="" val="647059090"/>
                    </a:ext>
                  </a:extLst>
                </a:gridCol>
              </a:tblGrid>
              <a:tr h="1568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начало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конец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континген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(%)/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состава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9478739"/>
                  </a:ext>
                </a:extLst>
              </a:tr>
              <a:tr h="156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2916529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735944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7296FF-EC5B-499B-A3AC-5EF04180DE21}"/>
              </a:ext>
            </a:extLst>
          </p:cNvPr>
          <p:cNvSpPr txBox="1"/>
          <p:nvPr/>
        </p:nvSpPr>
        <p:spPr>
          <a:xfrm>
            <a:off x="395237" y="1692715"/>
            <a:ext cx="848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 дополнительного образования, педагогов-библиотекарей</a:t>
            </a:r>
          </a:p>
        </p:txBody>
      </p:sp>
    </p:spTree>
    <p:extLst>
      <p:ext uri="{BB962C8B-B14F-4D97-AF65-F5344CB8AC3E}">
        <p14:creationId xmlns:p14="http://schemas.microsoft.com/office/powerpoint/2010/main" val="235766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7296FF-EC5B-499B-A3AC-5EF04180DE21}"/>
              </a:ext>
            </a:extLst>
          </p:cNvPr>
          <p:cNvSpPr txBox="1"/>
          <p:nvPr/>
        </p:nvSpPr>
        <p:spPr>
          <a:xfrm>
            <a:off x="1547664" y="1988840"/>
            <a:ext cx="582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педагогов-организаторов, старших вожатых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CCCC89C-FE9B-44FA-A4C6-DD93EEAFF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04209"/>
              </p:ext>
            </p:extLst>
          </p:nvPr>
        </p:nvGraphicFramePr>
        <p:xfrm>
          <a:off x="467544" y="2636912"/>
          <a:ext cx="8352927" cy="3312369"/>
        </p:xfrm>
        <a:graphic>
          <a:graphicData uri="http://schemas.openxmlformats.org/drawingml/2006/table">
            <a:tbl>
              <a:tblPr firstRow="1" firstCol="1" bandRow="1"/>
              <a:tblGrid>
                <a:gridCol w="1064467">
                  <a:extLst>
                    <a:ext uri="{9D8B030D-6E8A-4147-A177-3AD203B41FA5}">
                      <a16:colId xmlns:a16="http://schemas.microsoft.com/office/drawing/2014/main" xmlns="" val="1825907874"/>
                    </a:ext>
                  </a:extLst>
                </a:gridCol>
                <a:gridCol w="433010">
                  <a:extLst>
                    <a:ext uri="{9D8B030D-6E8A-4147-A177-3AD203B41FA5}">
                      <a16:colId xmlns:a16="http://schemas.microsoft.com/office/drawing/2014/main" xmlns="" val="2098176839"/>
                    </a:ext>
                  </a:extLst>
                </a:gridCol>
                <a:gridCol w="489733">
                  <a:extLst>
                    <a:ext uri="{9D8B030D-6E8A-4147-A177-3AD203B41FA5}">
                      <a16:colId xmlns:a16="http://schemas.microsoft.com/office/drawing/2014/main" xmlns="" val="3351433340"/>
                    </a:ext>
                  </a:extLst>
                </a:gridCol>
                <a:gridCol w="639927">
                  <a:extLst>
                    <a:ext uri="{9D8B030D-6E8A-4147-A177-3AD203B41FA5}">
                      <a16:colId xmlns:a16="http://schemas.microsoft.com/office/drawing/2014/main" xmlns="" val="1413438497"/>
                    </a:ext>
                  </a:extLst>
                </a:gridCol>
                <a:gridCol w="639927">
                  <a:extLst>
                    <a:ext uri="{9D8B030D-6E8A-4147-A177-3AD203B41FA5}">
                      <a16:colId xmlns:a16="http://schemas.microsoft.com/office/drawing/2014/main" xmlns="" val="4175958108"/>
                    </a:ext>
                  </a:extLst>
                </a:gridCol>
                <a:gridCol w="1245501">
                  <a:extLst>
                    <a:ext uri="{9D8B030D-6E8A-4147-A177-3AD203B41FA5}">
                      <a16:colId xmlns:a16="http://schemas.microsoft.com/office/drawing/2014/main" xmlns="" val="2278948597"/>
                    </a:ext>
                  </a:extLst>
                </a:gridCol>
                <a:gridCol w="1354153">
                  <a:extLst>
                    <a:ext uri="{9D8B030D-6E8A-4147-A177-3AD203B41FA5}">
                      <a16:colId xmlns:a16="http://schemas.microsoft.com/office/drawing/2014/main" xmlns="" val="4042663006"/>
                    </a:ext>
                  </a:extLst>
                </a:gridCol>
                <a:gridCol w="1246300">
                  <a:extLst>
                    <a:ext uri="{9D8B030D-6E8A-4147-A177-3AD203B41FA5}">
                      <a16:colId xmlns:a16="http://schemas.microsoft.com/office/drawing/2014/main" xmlns="" val="1561662927"/>
                    </a:ext>
                  </a:extLst>
                </a:gridCol>
                <a:gridCol w="1239909">
                  <a:extLst>
                    <a:ext uri="{9D8B030D-6E8A-4147-A177-3AD203B41FA5}">
                      <a16:colId xmlns:a16="http://schemas.microsoft.com/office/drawing/2014/main" xmlns="" val="1375128867"/>
                    </a:ext>
                  </a:extLst>
                </a:gridCol>
              </a:tblGrid>
              <a:tr h="4344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мероприятий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щих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мероприя</a:t>
                      </a:r>
                      <a:endParaRPr lang="ru-RU" sz="1600" kern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тии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щих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 одном мероприятии (средний показатель)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Возрастной диапазон участников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 особыми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образовате</a:t>
                      </a:r>
                      <a:endParaRPr lang="ru-RU" sz="1600" kern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льными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потребностями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777003"/>
                  </a:ext>
                </a:extLst>
              </a:tr>
              <a:tr h="2606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Уровня ОО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 уровня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Регионального, всероссийского уровня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2921752"/>
                  </a:ext>
                </a:extLst>
              </a:tr>
              <a:tr h="271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467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7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7296FF-EC5B-499B-A3AC-5EF04180DE21}"/>
              </a:ext>
            </a:extLst>
          </p:cNvPr>
          <p:cNvSpPr txBox="1"/>
          <p:nvPr/>
        </p:nvSpPr>
        <p:spPr>
          <a:xfrm>
            <a:off x="2982911" y="1916832"/>
            <a:ext cx="332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социальных педагогов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BC06295-97DA-41FD-A540-03C4EE8E1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95620"/>
              </p:ext>
            </p:extLst>
          </p:nvPr>
        </p:nvGraphicFramePr>
        <p:xfrm>
          <a:off x="539552" y="2852936"/>
          <a:ext cx="8147247" cy="2595205"/>
        </p:xfrm>
        <a:graphic>
          <a:graphicData uri="http://schemas.openxmlformats.org/drawingml/2006/table">
            <a:tbl>
              <a:tblPr firstRow="1" firstCol="1" bandRow="1"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11384453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22525719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14706601"/>
                    </a:ext>
                  </a:extLst>
                </a:gridCol>
                <a:gridCol w="1700623">
                  <a:extLst>
                    <a:ext uri="{9D8B030D-6E8A-4147-A177-3AD203B41FA5}">
                      <a16:colId xmlns:a16="http://schemas.microsoft.com/office/drawing/2014/main" xmlns="" val="372170637"/>
                    </a:ext>
                  </a:extLst>
                </a:gridCol>
                <a:gridCol w="1282384">
                  <a:extLst>
                    <a:ext uri="{9D8B030D-6E8A-4147-A177-3AD203B41FA5}">
                      <a16:colId xmlns:a16="http://schemas.microsoft.com/office/drawing/2014/main" xmlns="" val="4026222813"/>
                    </a:ext>
                  </a:extLst>
                </a:gridCol>
                <a:gridCol w="1275808">
                  <a:extLst>
                    <a:ext uri="{9D8B030D-6E8A-4147-A177-3AD203B41FA5}">
                      <a16:colId xmlns:a16="http://schemas.microsoft.com/office/drawing/2014/main" xmlns="" val="3465021224"/>
                    </a:ext>
                  </a:extLst>
                </a:gridCol>
              </a:tblGrid>
              <a:tr h="2306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мероприятий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участвующих в мероприятии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участвующих в одном мероприятии (средний показатель)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Возрастной диапазон участников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обуч-ся с особыми образователь-ными потребностями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5858480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835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90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7296FF-EC5B-499B-A3AC-5EF04180DE21}"/>
              </a:ext>
            </a:extLst>
          </p:cNvPr>
          <p:cNvSpPr txBox="1"/>
          <p:nvPr/>
        </p:nvSpPr>
        <p:spPr>
          <a:xfrm>
            <a:off x="539552" y="1944727"/>
            <a:ext cx="850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педагогических работников, реализующих программы воспитания</a:t>
            </a:r>
          </a:p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(за исключением работников ДОО)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A8DC3CC-31D0-4F67-9EAE-5F31D77F8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77208"/>
              </p:ext>
            </p:extLst>
          </p:nvPr>
        </p:nvGraphicFramePr>
        <p:xfrm>
          <a:off x="457200" y="3115786"/>
          <a:ext cx="8363273" cy="23863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7242">
                  <a:extLst>
                    <a:ext uri="{9D8B030D-6E8A-4147-A177-3AD203B41FA5}">
                      <a16:colId xmlns:a16="http://schemas.microsoft.com/office/drawing/2014/main" xmlns="" val="2999471361"/>
                    </a:ext>
                  </a:extLst>
                </a:gridCol>
                <a:gridCol w="1055390">
                  <a:extLst>
                    <a:ext uri="{9D8B030D-6E8A-4147-A177-3AD203B41FA5}">
                      <a16:colId xmlns:a16="http://schemas.microsoft.com/office/drawing/2014/main" xmlns="" val="13986505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79563985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976337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29273774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769498208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1531721990"/>
                    </a:ext>
                  </a:extLst>
                </a:gridCol>
              </a:tblGrid>
              <a:tr h="6559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Параметры оценки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(на выбор в зависимости от содержания программы)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Высокий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Средний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Низкий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328043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 от общего количества детей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996560131"/>
                  </a:ext>
                </a:extLst>
              </a:tr>
              <a:tr h="16637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1260439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1752174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490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8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7296FF-EC5B-499B-A3AC-5EF04180DE21}"/>
              </a:ext>
            </a:extLst>
          </p:cNvPr>
          <p:cNvSpPr txBox="1"/>
          <p:nvPr/>
        </p:nvSpPr>
        <p:spPr>
          <a:xfrm>
            <a:off x="2326557" y="1944727"/>
            <a:ext cx="493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методистов и старших воспитателей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6AE02F5-BE27-4D26-92EE-151AA8BE0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0866"/>
              </p:ext>
            </p:extLst>
          </p:nvPr>
        </p:nvGraphicFramePr>
        <p:xfrm>
          <a:off x="534381" y="2806284"/>
          <a:ext cx="807523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190931">
                  <a:extLst>
                    <a:ext uri="{9D8B030D-6E8A-4147-A177-3AD203B41FA5}">
                      <a16:colId xmlns:a16="http://schemas.microsoft.com/office/drawing/2014/main" xmlns="" val="1977566865"/>
                    </a:ext>
                  </a:extLst>
                </a:gridCol>
                <a:gridCol w="2424772">
                  <a:extLst>
                    <a:ext uri="{9D8B030D-6E8A-4147-A177-3AD203B41FA5}">
                      <a16:colId xmlns:a16="http://schemas.microsoft.com/office/drawing/2014/main" xmlns="" val="1603501084"/>
                    </a:ext>
                  </a:extLst>
                </a:gridCol>
                <a:gridCol w="1155351">
                  <a:extLst>
                    <a:ext uri="{9D8B030D-6E8A-4147-A177-3AD203B41FA5}">
                      <a16:colId xmlns:a16="http://schemas.microsoft.com/office/drawing/2014/main" xmlns="" val="920913151"/>
                    </a:ext>
                  </a:extLst>
                </a:gridCol>
                <a:gridCol w="1154536">
                  <a:extLst>
                    <a:ext uri="{9D8B030D-6E8A-4147-A177-3AD203B41FA5}">
                      <a16:colId xmlns:a16="http://schemas.microsoft.com/office/drawing/2014/main" xmlns="" val="1673992169"/>
                    </a:ext>
                  </a:extLst>
                </a:gridCol>
                <a:gridCol w="1149648">
                  <a:extLst>
                    <a:ext uri="{9D8B030D-6E8A-4147-A177-3AD203B41FA5}">
                      <a16:colId xmlns:a16="http://schemas.microsoft.com/office/drawing/2014/main" xmlns="" val="3052956557"/>
                    </a:ext>
                  </a:extLst>
                </a:gridCol>
              </a:tblGrid>
              <a:tr h="116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Должностные обязанности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соответствии с трудовым договором)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Направления деятельности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(по трудовому договору)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953628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19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2970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104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105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22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/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476BACEC-3289-47E8-84D5-64743F958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49184"/>
              </p:ext>
            </p:extLst>
          </p:nvPr>
        </p:nvGraphicFramePr>
        <p:xfrm>
          <a:off x="340972" y="2492896"/>
          <a:ext cx="8363272" cy="24785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xmlns="" val="1088513990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xmlns="" val="3625654561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xmlns="" val="2388940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636154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наличие стабильно положительных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37400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60EB84-45D6-4A74-8846-D1170D449DED}"/>
              </a:ext>
            </a:extLst>
          </p:cNvPr>
          <p:cNvSpPr txBox="1"/>
          <p:nvPr/>
        </p:nvSpPr>
        <p:spPr>
          <a:xfrm>
            <a:off x="3275856" y="19168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08736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/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AE3FE29-F27A-433C-AB96-3652A5BC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65446"/>
              </p:ext>
            </p:extLst>
          </p:nvPr>
        </p:nvGraphicFramePr>
        <p:xfrm>
          <a:off x="346246" y="2455222"/>
          <a:ext cx="8363272" cy="27720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xmlns="" val="1586909243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xmlns="" val="3745304829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xmlns="" val="308531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8022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достижение положительной динамики 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23849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21632D-77B0-452A-9C9C-F5E3C7F2DCE3}"/>
              </a:ext>
            </a:extLst>
          </p:cNvPr>
          <p:cNvSpPr txBox="1"/>
          <p:nvPr/>
        </p:nvSpPr>
        <p:spPr>
          <a:xfrm>
            <a:off x="3207600" y="187204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40287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362" y="145246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по итогам внешних мониторинговых исследований 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Предоставляется таблица на основе информации ВСОКО по результатам внешних мониторингов.</a:t>
            </a:r>
            <a:r>
              <a:rPr lang="ru-RU" sz="2400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Таблица заверяется руководителем ОО.</a:t>
            </a:r>
            <a:endParaRPr lang="ru-RU" sz="24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№ 2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2636838" algn="ctr"/>
                <a:tab pos="5273675" algn="r"/>
              </a:tabLst>
            </a:pPr>
            <a:endParaRPr lang="ru-RU" altLang="ru-RU" sz="20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sz="215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729" y="4641821"/>
            <a:ext cx="770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Заполняют только те педагоги, чья деятельность связана с наличием внешних мониторингов.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B840C3A5-995C-467D-8918-937E8BE1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86" y="386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34C95A6-21CF-4B6D-A014-E52E67113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21866"/>
              </p:ext>
            </p:extLst>
          </p:nvPr>
        </p:nvGraphicFramePr>
        <p:xfrm>
          <a:off x="457200" y="3123865"/>
          <a:ext cx="8363271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980026">
                  <a:extLst>
                    <a:ext uri="{9D8B030D-6E8A-4147-A177-3AD203B41FA5}">
                      <a16:colId xmlns:a16="http://schemas.microsoft.com/office/drawing/2014/main" xmlns="" val="1156580185"/>
                    </a:ext>
                  </a:extLst>
                </a:gridCol>
                <a:gridCol w="671664">
                  <a:extLst>
                    <a:ext uri="{9D8B030D-6E8A-4147-A177-3AD203B41FA5}">
                      <a16:colId xmlns:a16="http://schemas.microsoft.com/office/drawing/2014/main" xmlns="" val="243157396"/>
                    </a:ext>
                  </a:extLst>
                </a:gridCol>
                <a:gridCol w="682235">
                  <a:extLst>
                    <a:ext uri="{9D8B030D-6E8A-4147-A177-3AD203B41FA5}">
                      <a16:colId xmlns:a16="http://schemas.microsoft.com/office/drawing/2014/main" xmlns="" val="1761878604"/>
                    </a:ext>
                  </a:extLst>
                </a:gridCol>
                <a:gridCol w="1138413">
                  <a:extLst>
                    <a:ext uri="{9D8B030D-6E8A-4147-A177-3AD203B41FA5}">
                      <a16:colId xmlns:a16="http://schemas.microsoft.com/office/drawing/2014/main" xmlns="" val="3849655497"/>
                    </a:ext>
                  </a:extLst>
                </a:gridCol>
                <a:gridCol w="1685665">
                  <a:extLst>
                    <a:ext uri="{9D8B030D-6E8A-4147-A177-3AD203B41FA5}">
                      <a16:colId xmlns:a16="http://schemas.microsoft.com/office/drawing/2014/main" xmlns="" val="3177429892"/>
                    </a:ext>
                  </a:extLst>
                </a:gridCol>
                <a:gridCol w="1102634">
                  <a:extLst>
                    <a:ext uri="{9D8B030D-6E8A-4147-A177-3AD203B41FA5}">
                      <a16:colId xmlns:a16="http://schemas.microsoft.com/office/drawing/2014/main" xmlns="" val="3654501712"/>
                    </a:ext>
                  </a:extLst>
                </a:gridCol>
                <a:gridCol w="1102634">
                  <a:extLst>
                    <a:ext uri="{9D8B030D-6E8A-4147-A177-3AD203B41FA5}">
                      <a16:colId xmlns:a16="http://schemas.microsoft.com/office/drawing/2014/main" xmlns="" val="86656443"/>
                    </a:ext>
                  </a:extLst>
                </a:gridCol>
              </a:tblGrid>
              <a:tr h="2051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внешнего мониторинга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(ЕГЭ, ОГЭ)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участников 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преодолевших минимальный порог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балл/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«4» и «5»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080963"/>
                  </a:ext>
                </a:extLst>
              </a:tr>
              <a:tr h="20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179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008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4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168" y="1659285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осуществления </a:t>
            </a:r>
            <a:r>
              <a:rPr lang="ru-RU" sz="28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качественного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всестороннего анализа профессиональной деятельности аттестуемого педагогического работника специалистам аттестационной комиссии Департамента образования Томской области рекомендуется организовать и провести</a:t>
            </a:r>
            <a:r>
              <a:rPr lang="ru-RU" sz="2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ряд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8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процедурных мероприятий.</a:t>
            </a:r>
            <a:endParaRPr lang="ru-RU" sz="2800" b="1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8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по итогам внешних мониторинговых исследований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F250333-1B3A-45D0-A7B2-E45271163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07450"/>
              </p:ext>
            </p:extLst>
          </p:nvPr>
        </p:nvGraphicFramePr>
        <p:xfrm>
          <a:off x="583331" y="3054306"/>
          <a:ext cx="8002692" cy="2087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xmlns="" val="362227312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41667886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03600883"/>
                    </a:ext>
                  </a:extLst>
                </a:gridCol>
              </a:tblGrid>
              <a:tr h="11751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 (таблица № 2):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стабильно положительных результатов, результаты не ниже средних показателей по региону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096416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0A89CB5-098E-41FF-9851-9DE0453A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81000"/>
              </p:ext>
            </p:extLst>
          </p:nvPr>
        </p:nvGraphicFramePr>
        <p:xfrm>
          <a:off x="570654" y="2060848"/>
          <a:ext cx="8002692" cy="10110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xmlns="" val="14516674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9237012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283236776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не соответствует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6940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2C23AF-3D10-440F-9968-453473BE3A3C}"/>
              </a:ext>
            </a:extLst>
          </p:cNvPr>
          <p:cNvSpPr txBox="1"/>
          <p:nvPr/>
        </p:nvSpPr>
        <p:spPr>
          <a:xfrm>
            <a:off x="3373218" y="1485520"/>
            <a:ext cx="242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17614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по итогам внешних мониторинговых исследований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F250333-1B3A-45D0-A7B2-E45271163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12801"/>
              </p:ext>
            </p:extLst>
          </p:nvPr>
        </p:nvGraphicFramePr>
        <p:xfrm>
          <a:off x="473561" y="3284984"/>
          <a:ext cx="8002692" cy="2087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xmlns="" val="362227312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41667886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03600883"/>
                    </a:ext>
                  </a:extLst>
                </a:gridCol>
              </a:tblGrid>
              <a:tr h="12140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 (таблица № 2):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достижение положительных результатов, результаты выше средних показателей по региону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096416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0A89CB5-098E-41FF-9851-9DE0453A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52763"/>
              </p:ext>
            </p:extLst>
          </p:nvPr>
        </p:nvGraphicFramePr>
        <p:xfrm>
          <a:off x="473561" y="2281108"/>
          <a:ext cx="8002692" cy="10110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xmlns="" val="14516674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9237012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283236776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не соответствует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694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CA75B4-E841-4A75-87C7-090335F7B16F}"/>
              </a:ext>
            </a:extLst>
          </p:cNvPr>
          <p:cNvSpPr txBox="1"/>
          <p:nvPr/>
        </p:nvSpPr>
        <p:spPr>
          <a:xfrm>
            <a:off x="2339752" y="155679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Высшая</a:t>
            </a:r>
            <a:r>
              <a:rPr lang="ru-RU" dirty="0"/>
              <a:t>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28638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5EEBDB2-7823-4874-A7A8-EA84BE6C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82183"/>
              </p:ext>
            </p:extLst>
          </p:nvPr>
        </p:nvGraphicFramePr>
        <p:xfrm>
          <a:off x="457200" y="2995199"/>
          <a:ext cx="8435280" cy="1706880"/>
        </p:xfrm>
        <a:graphic>
          <a:graphicData uri="http://schemas.openxmlformats.org/drawingml/2006/table">
            <a:tbl>
              <a:tblPr/>
              <a:tblGrid>
                <a:gridCol w="1594520">
                  <a:extLst>
                    <a:ext uri="{9D8B030D-6E8A-4147-A177-3AD203B41FA5}">
                      <a16:colId xmlns:a16="http://schemas.microsoft.com/office/drawing/2014/main" xmlns="" val="26381741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583916187"/>
                    </a:ext>
                  </a:extLst>
                </a:gridCol>
                <a:gridCol w="1417622">
                  <a:extLst>
                    <a:ext uri="{9D8B030D-6E8A-4147-A177-3AD203B41FA5}">
                      <a16:colId xmlns:a16="http://schemas.microsoft.com/office/drawing/2014/main" xmlns="" val="3005566150"/>
                    </a:ext>
                  </a:extLst>
                </a:gridCol>
                <a:gridCol w="1174666">
                  <a:extLst>
                    <a:ext uri="{9D8B030D-6E8A-4147-A177-3AD203B41FA5}">
                      <a16:colId xmlns:a16="http://schemas.microsoft.com/office/drawing/2014/main" xmlns="" val="4208301898"/>
                    </a:ext>
                  </a:extLst>
                </a:gridCol>
                <a:gridCol w="1006698">
                  <a:extLst>
                    <a:ext uri="{9D8B030D-6E8A-4147-A177-3AD203B41FA5}">
                      <a16:colId xmlns:a16="http://schemas.microsoft.com/office/drawing/2014/main" xmlns="" val="993476007"/>
                    </a:ext>
                  </a:extLst>
                </a:gridCol>
                <a:gridCol w="2233662">
                  <a:extLst>
                    <a:ext uri="{9D8B030D-6E8A-4147-A177-3AD203B41FA5}">
                      <a16:colId xmlns:a16="http://schemas.microsoft.com/office/drawing/2014/main" xmlns="" val="177568359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 указанием названия мероприятия, организатор)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Уровень мероприятия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Классы (группы, возраст или название коллектива)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участни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 (участие, наличие победителей, призеров, лауреатов с указанием Ф.И. обучающего/ воспитанника)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03305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7757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212870-C1D5-45E4-9AE9-85B72789795D}"/>
              </a:ext>
            </a:extLst>
          </p:cNvPr>
          <p:cNvSpPr txBox="1"/>
          <p:nvPr/>
        </p:nvSpPr>
        <p:spPr>
          <a:xfrm>
            <a:off x="6551712" y="2283578"/>
            <a:ext cx="16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</a:t>
            </a:r>
            <a:r>
              <a:rPr lang="ru-RU" dirty="0"/>
              <a:t> № 3</a:t>
            </a:r>
          </a:p>
        </p:txBody>
      </p:sp>
    </p:spTree>
    <p:extLst>
      <p:ext uri="{BB962C8B-B14F-4D97-AF65-F5344CB8AC3E}">
        <p14:creationId xmlns:p14="http://schemas.microsoft.com/office/powerpoint/2010/main" val="87800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95D7BA-E6FC-48FF-AE70-9C57571150CF}"/>
              </a:ext>
            </a:extLst>
          </p:cNvPr>
          <p:cNvSpPr txBox="1"/>
          <p:nvPr/>
        </p:nvSpPr>
        <p:spPr>
          <a:xfrm>
            <a:off x="3491880" y="1707606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64845"/>
              </p:ext>
            </p:extLst>
          </p:nvPr>
        </p:nvGraphicFramePr>
        <p:xfrm>
          <a:off x="395536" y="3334672"/>
          <a:ext cx="8424936" cy="28701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xmlns="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xmlns="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 наличие диагностического инструментария по выявлению способностей обучающихся, ежегодное (систематическое) участие обучающихся в проектной, социально-значимой деятельности/ в конкурсах (с наличием призовых мест) по направлению профессиональной деятельности аттестуемого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(таблица № 3)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95122"/>
              </p:ext>
            </p:extLst>
          </p:nvPr>
        </p:nvGraphicFramePr>
        <p:xfrm>
          <a:off x="395536" y="2383331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xmlns="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xmlns="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76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95D7BA-E6FC-48FF-AE70-9C57571150CF}"/>
              </a:ext>
            </a:extLst>
          </p:cNvPr>
          <p:cNvSpPr txBox="1"/>
          <p:nvPr/>
        </p:nvSpPr>
        <p:spPr>
          <a:xfrm>
            <a:off x="3400248" y="1337907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03765"/>
              </p:ext>
            </p:extLst>
          </p:nvPr>
        </p:nvGraphicFramePr>
        <p:xfrm>
          <a:off x="359532" y="2732122"/>
          <a:ext cx="8424936" cy="39138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xmlns="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xmlns="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-наличие диагностического инструментария по выявлению способностей </a:t>
                      </a:r>
                      <a:r>
                        <a:rPr lang="ru-RU" sz="1600" i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ежегодное (систематическое) участие обучающихся в проектной, социально-значимой деятельности, в конкурсах (с наличием призовых мест) по направлению профессиональной деятельности аттестуемого,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 (таблица № 3)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0259"/>
              </p:ext>
            </p:extLst>
          </p:nvPr>
        </p:nvGraphicFramePr>
        <p:xfrm>
          <a:off x="359532" y="1753517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xmlns="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xmlns="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8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0BDDEA3-B218-4E88-96C8-0FC1CB3A1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60526"/>
              </p:ext>
            </p:extLst>
          </p:nvPr>
        </p:nvGraphicFramePr>
        <p:xfrm>
          <a:off x="611560" y="2642199"/>
          <a:ext cx="8147248" cy="2667132"/>
        </p:xfrm>
        <a:graphic>
          <a:graphicData uri="http://schemas.openxmlformats.org/drawingml/2006/table">
            <a:tbl>
              <a:tblPr/>
              <a:tblGrid>
                <a:gridCol w="1657701">
                  <a:extLst>
                    <a:ext uri="{9D8B030D-6E8A-4147-A177-3AD203B41FA5}">
                      <a16:colId xmlns:a16="http://schemas.microsoft.com/office/drawing/2014/main" xmlns="" val="1828795937"/>
                    </a:ext>
                  </a:extLst>
                </a:gridCol>
                <a:gridCol w="3520641">
                  <a:extLst>
                    <a:ext uri="{9D8B030D-6E8A-4147-A177-3AD203B41FA5}">
                      <a16:colId xmlns:a16="http://schemas.microsoft.com/office/drawing/2014/main" xmlns="" val="2153049430"/>
                    </a:ext>
                  </a:extLst>
                </a:gridCol>
                <a:gridCol w="1531401">
                  <a:extLst>
                    <a:ext uri="{9D8B030D-6E8A-4147-A177-3AD203B41FA5}">
                      <a16:colId xmlns:a16="http://schemas.microsoft.com/office/drawing/2014/main" xmlns="" val="4027734209"/>
                    </a:ext>
                  </a:extLst>
                </a:gridCol>
                <a:gridCol w="1437505">
                  <a:extLst>
                    <a:ext uri="{9D8B030D-6E8A-4147-A177-3AD203B41FA5}">
                      <a16:colId xmlns:a16="http://schemas.microsoft.com/office/drawing/2014/main" xmlns="" val="856293795"/>
                    </a:ext>
                  </a:extLst>
                </a:gridCol>
              </a:tblGrid>
              <a:tr h="197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представленного опыта работы (доклад, публикация, творческий отчет, мастер-класс и т.д.)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Документ, подтверждающий участие с указанием названия мероприятия, организатора.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Для инновационной, экспериментальной деятельности указывать полные реквизиты распорядительного акта об открытии площадки (№ ______ от _____________).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представленно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опыта работы, инновации, эксперимента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Дата представления опыта работы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0965024"/>
                  </a:ext>
                </a:extLst>
              </a:tr>
              <a:tr h="318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121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4F88A8-9E3C-42A0-9891-F20747D98A89}"/>
              </a:ext>
            </a:extLst>
          </p:cNvPr>
          <p:cNvSpPr txBox="1"/>
          <p:nvPr/>
        </p:nvSpPr>
        <p:spPr>
          <a:xfrm>
            <a:off x="6719900" y="207589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</a:p>
        </p:txBody>
      </p:sp>
    </p:spTree>
    <p:extLst>
      <p:ext uri="{BB962C8B-B14F-4D97-AF65-F5344CB8AC3E}">
        <p14:creationId xmlns:p14="http://schemas.microsoft.com/office/powerpoint/2010/main" val="296879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29797"/>
              </p:ext>
            </p:extLst>
          </p:nvPr>
        </p:nvGraphicFramePr>
        <p:xfrm>
          <a:off x="448073" y="2563305"/>
          <a:ext cx="8434063" cy="39138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xmlns="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xmlns="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обучающихся;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использование наряду с традиционными инновационных методических приемов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систематическое)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опыта практических результатов своей профессиональной деятельности в педагогических коллективах, активное участие в работе МО на уровне ОО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xmlns="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xmlns="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419549"/>
              </p:ext>
            </p:extLst>
          </p:nvPr>
        </p:nvGraphicFramePr>
        <p:xfrm>
          <a:off x="457200" y="2554584"/>
          <a:ext cx="8434063" cy="41747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xmlns="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xmlns="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Продуктивное использование новых образовательных технологий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(систематическое)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инновационной, активное участие в работе муниципальных и региональных 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xmlns="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xmlns="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6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470800"/>
              </p:ext>
            </p:extLst>
          </p:nvPr>
        </p:nvGraphicFramePr>
        <p:xfrm>
          <a:off x="457200" y="2554584"/>
          <a:ext cx="8434063" cy="23482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xmlns="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xmlns="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программно-методического сопровождения образовательного процесса (таблица № 5):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программно-методических продуктов (программы внеурочной деятельности/ </a:t>
                      </a:r>
                      <a:r>
                        <a:rPr lang="ru-RU" sz="1600" i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образовательные программы/ ЭОР/ дидактические материалы/методические пособия и др.), утвержденных и рекомендованных к использованию на различных уровнях, но не ниже муниципального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(внешняя положительная оценка)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xmlns="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xmlns="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9229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F1B1263-A6A0-440F-B7AC-E02918A47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913013"/>
              </p:ext>
            </p:extLst>
          </p:nvPr>
        </p:nvGraphicFramePr>
        <p:xfrm>
          <a:off x="448072" y="5023449"/>
          <a:ext cx="8434064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2066180">
                  <a:extLst>
                    <a:ext uri="{9D8B030D-6E8A-4147-A177-3AD203B41FA5}">
                      <a16:colId xmlns:a16="http://schemas.microsoft.com/office/drawing/2014/main" xmlns="" val="3000939371"/>
                    </a:ext>
                  </a:extLst>
                </a:gridCol>
                <a:gridCol w="2223611">
                  <a:extLst>
                    <a:ext uri="{9D8B030D-6E8A-4147-A177-3AD203B41FA5}">
                      <a16:colId xmlns:a16="http://schemas.microsoft.com/office/drawing/2014/main" xmlns="" val="3428325281"/>
                    </a:ext>
                  </a:extLst>
                </a:gridCol>
                <a:gridCol w="1616862">
                  <a:extLst>
                    <a:ext uri="{9D8B030D-6E8A-4147-A177-3AD203B41FA5}">
                      <a16:colId xmlns:a16="http://schemas.microsoft.com/office/drawing/2014/main" xmlns="" val="2188827160"/>
                    </a:ext>
                  </a:extLst>
                </a:gridCol>
                <a:gridCol w="2527411">
                  <a:extLst>
                    <a:ext uri="{9D8B030D-6E8A-4147-A177-3AD203B41FA5}">
                      <a16:colId xmlns:a16="http://schemas.microsoft.com/office/drawing/2014/main" xmlns="" val="241790015"/>
                    </a:ext>
                  </a:extLst>
                </a:gridCol>
              </a:tblGrid>
              <a:tr h="22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программно-методического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участия в разработке (автор/соавтор/составитель)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разработки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положительной внешней оценки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970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718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807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375159"/>
              </p:ext>
            </p:extLst>
          </p:nvPr>
        </p:nvGraphicFramePr>
        <p:xfrm>
          <a:off x="457199" y="2563305"/>
          <a:ext cx="8434063" cy="2087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xmlns="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xmlns="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профессиональных конкурсах (таблица № 6):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 участие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 наличие призовых мест в профессиональных конкурсах,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78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xmlns="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xmlns="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9229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A861FA7-19F1-41AB-AFF0-897B087EF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06734"/>
              </p:ext>
            </p:extLst>
          </p:nvPr>
        </p:nvGraphicFramePr>
        <p:xfrm>
          <a:off x="457199" y="5017282"/>
          <a:ext cx="8434063" cy="10436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1098">
                  <a:extLst>
                    <a:ext uri="{9D8B030D-6E8A-4147-A177-3AD203B41FA5}">
                      <a16:colId xmlns:a16="http://schemas.microsoft.com/office/drawing/2014/main" xmlns="" val="4034488499"/>
                    </a:ext>
                  </a:extLst>
                </a:gridCol>
                <a:gridCol w="2398647">
                  <a:extLst>
                    <a:ext uri="{9D8B030D-6E8A-4147-A177-3AD203B41FA5}">
                      <a16:colId xmlns:a16="http://schemas.microsoft.com/office/drawing/2014/main" xmlns="" val="3865570677"/>
                    </a:ext>
                  </a:extLst>
                </a:gridCol>
                <a:gridCol w="1087994">
                  <a:extLst>
                    <a:ext uri="{9D8B030D-6E8A-4147-A177-3AD203B41FA5}">
                      <a16:colId xmlns:a16="http://schemas.microsoft.com/office/drawing/2014/main" xmlns="" val="1176859484"/>
                    </a:ext>
                  </a:extLst>
                </a:gridCol>
                <a:gridCol w="1506324">
                  <a:extLst>
                    <a:ext uri="{9D8B030D-6E8A-4147-A177-3AD203B41FA5}">
                      <a16:colId xmlns:a16="http://schemas.microsoft.com/office/drawing/2014/main" xmlns="" val="3084984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Уровень, название профессионального конкурса, организатор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конкурсной работы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989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32117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AE4FBB-292B-4EE9-8296-4389F3719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125280"/>
            <a:ext cx="849492" cy="6289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F12615-4704-4CD0-BD14-6FAA5158F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6125280"/>
            <a:ext cx="683559" cy="583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32250D-DFA3-4589-ADA6-292530BAC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385" y="6114102"/>
            <a:ext cx="587229" cy="5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6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256584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388" y="1595944"/>
            <a:ext cx="8147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1) </a:t>
            </a: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пятнадцатого числа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каждого месяца изучить график проведения аттестации на сайте </a:t>
            </a:r>
            <a:r>
              <a:rPr lang="ru-RU" sz="24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ТОИПКРО,перейдя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ссылке </a:t>
            </a:r>
            <a:r>
              <a:rPr lang="en-US" sz="2400" dirty="0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https://toipkro.ru/departments/centr-attestacii-ocenki-32/attestaciya-pedagogicheskih-rabotnikov-242/grafiki-attestacii-227/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и </a:t>
            </a: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личном кабинете специалиста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электронной системы «Аттестация», перейдя по ссылке  </a:t>
            </a:r>
            <a:r>
              <a:rPr lang="en-US" sz="2400" dirty="0"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https://toipkro.ru/departments/centr-attestacii-ocenki-32/attestaciya-pedagogicheskih-rabotnikov-242/elektronnaya-sistema-attestaciya-1069/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A002D0-0FED-4F35-8EF3-1675E2923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50" y="-10954"/>
            <a:ext cx="1322141" cy="14987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37FA2B7-EA45-4309-9AF8-D7DFE0D6A2EF}"/>
              </a:ext>
            </a:extLst>
          </p:cNvPr>
          <p:cNvSpPr/>
          <p:nvPr/>
        </p:nvSpPr>
        <p:spPr>
          <a:xfrm>
            <a:off x="2165347" y="461411"/>
            <a:ext cx="5029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Процедурные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012916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EF54DCD-18EC-4E6E-B5AD-2366E7CF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F4A2799-7FD0-497A-B2C0-9483A667E5B3}"/>
              </a:ext>
            </a:extLst>
          </p:cNvPr>
          <p:cNvSpPr/>
          <p:nvPr/>
        </p:nvSpPr>
        <p:spPr>
          <a:xfrm>
            <a:off x="485800" y="1700808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8. Вывод по итогам всестороннего анализа профессиональной деятельности: соответствует (не соответствует)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требованиям, предъявляемым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высшей (или первой)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квалификационной категории по должности «___________________».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2200" baseline="30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				указать должность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9. Рекомендации: </a:t>
            </a:r>
            <a:r>
              <a:rPr lang="ru-RU" sz="2200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обязательно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указать рекомендации по повышению эффективности и качества педагогической деятельности (при несоответствии заявленной квалификационной категории, в том числе по отдельным показателям)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8364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78F0C1-B416-45B5-BF07-C1409408542E}"/>
              </a:ext>
            </a:extLst>
          </p:cNvPr>
          <p:cNvSpPr/>
          <p:nvPr/>
        </p:nvSpPr>
        <p:spPr>
          <a:xfrm>
            <a:off x="323528" y="149257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1.Специалист 1 ____________________________________________________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                                        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2.Специалист 2  ___________________________________________________</a:t>
            </a: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</a:t>
            </a:r>
            <a:r>
              <a:rPr lang="ru-RU" sz="2000" b="1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итоговым заключением ознакомлен 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					Дата               Подпись        Расшифровка подписи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выводом  __________________________________________________________________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Согласен,  не согласен                                      Дата               Подпись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Расшифровка подписи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8BD3E25-A59B-4888-A1B1-38B9DC4B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32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" y="-504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534" y="6301899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4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234572" y="170020"/>
            <a:ext cx="79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6213BB-EEC6-49BE-AB42-4CCF08221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00" b="10096"/>
          <a:stretch/>
        </p:blipFill>
        <p:spPr>
          <a:xfrm>
            <a:off x="461534" y="992885"/>
            <a:ext cx="8070906" cy="56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388715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3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912365-9F6B-4040-8522-5D224D8AA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6" y="1196753"/>
            <a:ext cx="8331557" cy="52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0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0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256584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A002D0-0FED-4F35-8EF3-1675E292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0" y="-10954"/>
            <a:ext cx="1322141" cy="14987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37FA2B7-EA45-4309-9AF8-D7DFE0D6A2EF}"/>
              </a:ext>
            </a:extLst>
          </p:cNvPr>
          <p:cNvSpPr/>
          <p:nvPr/>
        </p:nvSpPr>
        <p:spPr>
          <a:xfrm>
            <a:off x="2165347" y="461411"/>
            <a:ext cx="5029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Процедурные мероприятия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294839-3EBB-47E8-8E71-F9919ABD3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1" t="10800" r="56300" b="55601"/>
          <a:stretch/>
        </p:blipFill>
        <p:spPr>
          <a:xfrm>
            <a:off x="611560" y="1700808"/>
            <a:ext cx="7729396" cy="197045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B39C309-6E43-4C12-9210-7DD9EB8E4928}"/>
              </a:ext>
            </a:extLst>
          </p:cNvPr>
          <p:cNvSpPr/>
          <p:nvPr/>
        </p:nvSpPr>
        <p:spPr>
          <a:xfrm>
            <a:off x="971600" y="400506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Замена специалистов после утверждения графика проведения аттестации без согласования с Центром аттестации педагогических работников ТОИПКРО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128307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5849BCB8-4B67-48CC-9284-8B97D361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2) </a:t>
            </a:r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очной форме аттестации:</a:t>
            </a:r>
          </a:p>
          <a:p>
            <a:pPr algn="just">
              <a:buFontTx/>
              <a:buChar char="-"/>
            </a:pP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чем за 14 дней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согласовать с педагогическим работником даты встречи и посещения его практической деятельности;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сообщить руководителю образовательной организации, в которой работает педагогический работник, или ответственному за аттестацию педагогических работников о проведении процедурных мероприятий;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сведения о результатах профессиональной деятельности педагогического работника в организации, в случае необходимости запросить дополнительные материалы;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посетить не менее двух и не более пяти уроков/ занятий/ мероприятий (аттестуемый педагогический работник вправе выбрать темы уроков/занятий/ мероприятий, а также формы их проведения).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A002D0-0FED-4F35-8EF3-1675E292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0" y="-10954"/>
            <a:ext cx="1322141" cy="149872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996D2925-8CD7-4BDD-8A14-77C92F1B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17791"/>
            <a:ext cx="5184576" cy="1067316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  <a:r>
              <a:rPr lang="ru-RU" sz="27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7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093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1027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3) </a:t>
            </a:r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заочной форме аттестации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результаты профессиональной деятельности аттестуемого педагогического работника, размещенные в автоматизированной информационной системе (на данный момент – электронная система «Аттестация» ТОИПКО), в том числе по указанным в ней ссылкам;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запросить необходимые для аттестации педагогического работника материалы о результатах его профессиональной деятельности, которые не были найдены на официальных информационных ресурсах;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просмотреть 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запись двух уроков (занятий, мероприятий) по ссылкам, указанным в личном кабинете.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303E90-3D99-4F7D-84A8-06D77C6C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5AB8D8-FAC9-42A3-BA70-BDBC856ABEDC}"/>
              </a:ext>
            </a:extLst>
          </p:cNvPr>
          <p:cNvSpPr/>
          <p:nvPr/>
        </p:nvSpPr>
        <p:spPr>
          <a:xfrm>
            <a:off x="2354692" y="399861"/>
            <a:ext cx="41057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310143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31226"/>
            <a:ext cx="4032448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  <a:b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4) На основе анализа изученных материалов аттестуемого при очной и заочной формах аттестации установить соответствие результатов его профессиональной деятельности результатам  работы, предусмотренным пунктами 35 и 36 Порядка аттестации.</a:t>
            </a:r>
          </a:p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5) Подготовить итоговое заключение, ознакомить с ним аттестуемого педагогического работника (под подпись). </a:t>
            </a:r>
          </a:p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6) Оригинал итогового заключения, подписанного аттестуемым педагогическим работником и двумя специалистами, передать на хранение в образовательную организацию (личное дело педагогического работника).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4678EB-F8EE-468D-A455-039BD61C9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2111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8085"/>
            <a:ext cx="4392488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Во второй месяц аттестационного периода</a:t>
            </a:r>
            <a:endParaRPr lang="ru-RU" sz="26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664841"/>
            <a:ext cx="79928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7) </a:t>
            </a:r>
            <a:r>
              <a:rPr lang="ru-RU" sz="2600" i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очной форме аттестации 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(для специалистов г.Томска, ЗАТО Северск) </a:t>
            </a:r>
            <a:r>
              <a:rPr lang="ru-RU" sz="26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второй экземпляр итогового заключения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сдать руководителю предметной группы </a:t>
            </a:r>
            <a:r>
              <a:rPr lang="ru-RU" sz="26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10 числа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второго месяца аттестационного периода; </a:t>
            </a:r>
          </a:p>
          <a:p>
            <a:pPr lvl="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руководитель предметной группы (г. Томск, ЗАТО Северск) сдаёт второй экземпляр итогового заключения специалисту, ответственному за организацию и проведение аттестации по муниципальному образованию </a:t>
            </a:r>
            <a:r>
              <a:rPr lang="ru-RU" sz="26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12 числа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второго месяца с начала срока аттестации;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3300E5-BA76-4033-9459-32DA92AC3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93" y="460286"/>
            <a:ext cx="4896544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Во </a:t>
            </a:r>
            <a:r>
              <a:rPr lang="ru-RU" sz="26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второй месяц аттестационного периода</a:t>
            </a:r>
            <a:endParaRPr lang="ru-RU" sz="26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553" y="205819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8) </a:t>
            </a:r>
            <a:r>
              <a:rPr lang="ru-RU" sz="2600" i="1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заочной форме аттестации и очной форме аттестации (для специалистов отдаленных муниципалитетов)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сканированное изображение итогового заключения, подписанного аттестуемым педагогическим работником и двумя специалистами, размещается в автоматизированной информационной системе (на данный момент - электронная система «Аттестация»).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1CC76D-0F3A-4A56-A14F-664B6F48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8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2173</Words>
  <Application>Microsoft Office PowerPoint</Application>
  <PresentationFormat>Экран (4:3)</PresentationFormat>
  <Paragraphs>480</Paragraphs>
  <Slides>34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Рекомендации по оценке  результатов профессиональной деятельности педагогических работников</vt:lpstr>
      <vt:lpstr>Презентация PowerPoint</vt:lpstr>
      <vt:lpstr> </vt:lpstr>
      <vt:lpstr> </vt:lpstr>
      <vt:lpstr> В первый месяц аттестационного периода </vt:lpstr>
      <vt:lpstr>Презентация PowerPoint</vt:lpstr>
      <vt:lpstr>В первый месяц аттестационного периода </vt:lpstr>
      <vt:lpstr>Во второй месяц аттестационного периода</vt:lpstr>
      <vt:lpstr>Во второй месяц аттестационного периода</vt:lpstr>
      <vt:lpstr>Всесторонний анализ профессиональной деятельности педагогических работников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2. Результативность освоения образовательных программ по итогам внешних мониторинговых исследований </vt:lpstr>
      <vt:lpstr>2. Результативность освоения образовательных программ по итогам внешних мониторинговых исследований</vt:lpstr>
      <vt:lpstr>2. Результативность освоения образовательных программ по итогам внешних мониторинговых исследований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Филатова Анна Борисовна</cp:lastModifiedBy>
  <cp:revision>273</cp:revision>
  <dcterms:created xsi:type="dcterms:W3CDTF">2015-08-07T17:34:38Z</dcterms:created>
  <dcterms:modified xsi:type="dcterms:W3CDTF">2024-10-08T11:16:16Z</dcterms:modified>
</cp:coreProperties>
</file>